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18"/>
  </p:notesMasterIdLst>
  <p:sldIdLst>
    <p:sldId id="256" r:id="rId3"/>
    <p:sldId id="268" r:id="rId4"/>
    <p:sldId id="264" r:id="rId5"/>
    <p:sldId id="263" r:id="rId6"/>
    <p:sldId id="266" r:id="rId7"/>
    <p:sldId id="267" r:id="rId8"/>
    <p:sldId id="257" r:id="rId9"/>
    <p:sldId id="258" r:id="rId10"/>
    <p:sldId id="259" r:id="rId11"/>
    <p:sldId id="265" r:id="rId12"/>
    <p:sldId id="271" r:id="rId13"/>
    <p:sldId id="269" r:id="rId14"/>
    <p:sldId id="260" r:id="rId15"/>
    <p:sldId id="261" r:id="rId16"/>
    <p:sldId id="27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9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9" y="1175747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2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5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core.com/about-ada" TargetMode="External"/><Relationship Id="rId3" Type="http://schemas.openxmlformats.org/officeDocument/2006/relationships/image" Target="../media/image35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foodandhealth.com/" TargetMode="External"/><Relationship Id="rId2" Type="http://schemas.openxmlformats.org/officeDocument/2006/relationships/hyperlink" Target="http://www.ussoil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crs.br/en/" TargetMode="External"/><Relationship Id="rId7" Type="http://schemas.openxmlformats.org/officeDocument/2006/relationships/image" Target="../media/image23.jp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hyperlink" Target="https://www.chhs.colostate.edu/al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nl:User:Algo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163 and CS 164: Java Programming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WARM UP QUESTION – Name,  Why are you in this course, and something you are most nervous about?</a:t>
            </a:r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U-Behavior App and Research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5639" y="1175747"/>
            <a:ext cx="8312726" cy="380938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89" y="1175747"/>
            <a:ext cx="1023693" cy="2777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83" y="1175747"/>
            <a:ext cx="4662887" cy="2777195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64" y="842538"/>
            <a:ext cx="3695436" cy="2091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819" y="2934052"/>
            <a:ext cx="3231896" cy="18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326103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  <a:p>
            <a:r>
              <a:rPr lang="en-US" dirty="0"/>
              <a:t>Help Desk (TA Code Review)</a:t>
            </a:r>
          </a:p>
          <a:p>
            <a:pPr lvl="1"/>
            <a:r>
              <a:rPr lang="en-US" dirty="0"/>
              <a:t>Specific hours with TAs</a:t>
            </a:r>
          </a:p>
          <a:p>
            <a:pPr lvl="1"/>
            <a:r>
              <a:rPr lang="en-US" dirty="0"/>
              <a:t>A time for someone to look at code *you* write (post, I have a question..)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930B1-69CF-334B-B389-1D6B80A8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76" y="120935"/>
            <a:ext cx="4401213" cy="13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Remember to Ask Questions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Stay Ahead / Don’t Fall Behind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 kind to yourself - no one gets everything the first time. 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Have fun!</a:t>
            </a:r>
            <a:endParaRPr dirty="0"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>
                <a:hlinkClick r:id="rId8"/>
              </a:rPr>
              <a:t>Ada programming language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 dirty="0"/>
              <a:t>Thursday (26</a:t>
            </a:r>
            <a:r>
              <a:rPr lang="en-US" b="1" baseline="30000" dirty="0"/>
              <a:t>th</a:t>
            </a:r>
            <a:r>
              <a:rPr lang="en-US" b="1" dirty="0"/>
              <a:t>) 5:30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 Also, connect with the CS mentoring program!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15533-8C2E-8F4B-916B-F5B8F55E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B120F-7517-3142-84CF-7C4C46A6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8312700" cy="4310748"/>
          </a:xfrm>
        </p:spPr>
        <p:txBody>
          <a:bodyPr/>
          <a:lstStyle/>
          <a:p>
            <a:pPr fontAlgn="base"/>
            <a:r>
              <a:rPr lang="en-US" sz="1000" dirty="0"/>
              <a:t>Masters of Science in Computer Science - From CSU! </a:t>
            </a:r>
          </a:p>
          <a:p>
            <a:pPr lvl="1" fontAlgn="base"/>
            <a:r>
              <a:rPr lang="en-US" sz="900" dirty="0"/>
              <a:t>Studied Computer Vision: Merging of Artificial Intelligence and Computer Graphics</a:t>
            </a:r>
          </a:p>
          <a:p>
            <a:pPr lvl="1" fontAlgn="base"/>
            <a:r>
              <a:rPr lang="en-US" sz="900" dirty="0"/>
              <a:t>PhD Candidate CSU – CS Education </a:t>
            </a:r>
          </a:p>
          <a:p>
            <a:pPr fontAlgn="base"/>
            <a:r>
              <a:rPr lang="en-US" sz="1000" dirty="0"/>
              <a:t>Worked in Industry for 10 years</a:t>
            </a:r>
          </a:p>
          <a:p>
            <a:pPr lvl="1" fontAlgn="base"/>
            <a:r>
              <a:rPr lang="en-US" sz="900" dirty="0"/>
              <a:t>Raytheon IIS</a:t>
            </a:r>
          </a:p>
          <a:p>
            <a:pPr lvl="1" fontAlgn="base"/>
            <a:r>
              <a:rPr lang="en-US" sz="900" u="sng" dirty="0">
                <a:hlinkClick r:id="rId2"/>
              </a:rPr>
              <a:t>US Soil</a:t>
            </a:r>
            <a:r>
              <a:rPr lang="en-US" sz="900" dirty="0"/>
              <a:t>  - co-owner (still) </a:t>
            </a:r>
          </a:p>
          <a:p>
            <a:pPr lvl="1" fontAlgn="base"/>
            <a:r>
              <a:rPr lang="en-US" sz="900" u="sng" dirty="0">
                <a:hlinkClick r:id="rId3"/>
              </a:rPr>
              <a:t>Real Food and Health Magazine</a:t>
            </a:r>
            <a:r>
              <a:rPr lang="en-US" sz="900" dirty="0"/>
              <a:t> - co-owner</a:t>
            </a:r>
          </a:p>
          <a:p>
            <a:pPr lvl="1" fontAlgn="base"/>
            <a:r>
              <a:rPr lang="en-US" sz="900" dirty="0"/>
              <a:t>Principal of an alternative high-school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 fontAlgn="base"/>
            <a:r>
              <a:rPr lang="en-US" sz="900" dirty="0"/>
              <a:t>Diversity in Computer Science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Society of Creative Anachronism (Living History Recreators)</a:t>
            </a:r>
          </a:p>
          <a:p>
            <a:pPr lvl="1" fontAlgn="base"/>
            <a:r>
              <a:rPr lang="en-US" sz="900" dirty="0"/>
              <a:t>Rapier and Longsword - Historical Martial Arts (I learn and teach)</a:t>
            </a:r>
          </a:p>
          <a:p>
            <a:pPr lvl="1" fontAlgn="base"/>
            <a:r>
              <a:rPr lang="en-US" sz="900" dirty="0"/>
              <a:t>Dancing and Theater</a:t>
            </a:r>
          </a:p>
        </p:txBody>
      </p:sp>
      <p:pic>
        <p:nvPicPr>
          <p:cNvPr id="1026" name="Picture 2" descr="Image may contain: one or more people, cloud, sky, outdoor and nature">
            <a:extLst>
              <a:ext uri="{FF2B5EF4-FFF2-40B4-BE49-F238E27FC236}">
                <a16:creationId xmlns:a16="http://schemas.microsoft.com/office/drawing/2014/main" id="{796CA812-7090-2C44-87FF-0465584C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5" y="2449002"/>
            <a:ext cx="3590444" cy="2239707"/>
          </a:xfrm>
          <a:prstGeom prst="rect">
            <a:avLst/>
          </a:prstGeom>
          <a:noFill/>
          <a:effectLst>
            <a:softEdge rad="14920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8F0DB-EEC2-524C-9BFD-5A74C33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26" y="111333"/>
            <a:ext cx="1205403" cy="1205403"/>
          </a:xfrm>
          <a:prstGeom prst="rect">
            <a:avLst/>
          </a:prstGeom>
          <a:effectLst>
            <a:softEdge rad="41801"/>
          </a:effectLst>
        </p:spPr>
      </p:pic>
    </p:spTree>
    <p:extLst>
      <p:ext uri="{BB962C8B-B14F-4D97-AF65-F5344CB8AC3E}">
        <p14:creationId xmlns:p14="http://schemas.microsoft.com/office/powerpoint/2010/main" val="3780115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sz="1000" dirty="0"/>
              <a:t>PhD in Computer Science from Federal University of Rio Grande do </a:t>
            </a:r>
            <a:r>
              <a:rPr lang="en-US" sz="1000" dirty="0" err="1"/>
              <a:t>Sul</a:t>
            </a:r>
            <a:r>
              <a:rPr lang="en-US" sz="1000" dirty="0"/>
              <a:t> (</a:t>
            </a:r>
            <a:r>
              <a:rPr lang="en-US" sz="1000" dirty="0">
                <a:hlinkClick r:id="rId2"/>
              </a:rPr>
              <a:t>UFRGS</a:t>
            </a:r>
            <a:r>
              <a:rPr lang="en-US" sz="1000" dirty="0"/>
              <a:t>), Brazil </a:t>
            </a:r>
          </a:p>
          <a:p>
            <a:pPr lvl="1" fontAlgn="base"/>
            <a:r>
              <a:rPr lang="en-US" sz="900" dirty="0"/>
              <a:t>Artificial Intelligence applied to Education</a:t>
            </a:r>
          </a:p>
          <a:p>
            <a:pPr fontAlgn="base"/>
            <a:r>
              <a:rPr lang="en-US" sz="1000" dirty="0"/>
              <a:t>PhD Student in Education Science working with Learning Analytics, School of Education, CSU</a:t>
            </a:r>
          </a:p>
          <a:p>
            <a:pPr fontAlgn="base"/>
            <a:r>
              <a:rPr lang="en-US" sz="1000" dirty="0"/>
              <a:t>21 years of experience in Higher Education</a:t>
            </a:r>
          </a:p>
          <a:p>
            <a:pPr lvl="1" fontAlgn="base"/>
            <a:r>
              <a:rPr lang="en-US" sz="900" dirty="0"/>
              <a:t>16 years as Assistant Professor at the Computer Science Department, Pontifical Catholic University of Rio Grande do </a:t>
            </a:r>
            <a:r>
              <a:rPr lang="en-US" sz="900" dirty="0" err="1"/>
              <a:t>Sul</a:t>
            </a:r>
            <a:r>
              <a:rPr lang="en-US" sz="900" dirty="0"/>
              <a:t> (</a:t>
            </a:r>
            <a:r>
              <a:rPr lang="en-US" sz="900" dirty="0">
                <a:hlinkClick r:id="rId3"/>
              </a:rPr>
              <a:t>PUCRS</a:t>
            </a:r>
            <a:r>
              <a:rPr lang="en-US" sz="900" dirty="0"/>
              <a:t>), Brazil</a:t>
            </a:r>
          </a:p>
          <a:p>
            <a:pPr lvl="1" fontAlgn="base"/>
            <a:r>
              <a:rPr lang="en-US" sz="900" dirty="0"/>
              <a:t>5 years as a researcher at the Center for the Analytics of Learning and Teaching (</a:t>
            </a:r>
            <a:r>
              <a:rPr lang="en-US" sz="900" dirty="0">
                <a:hlinkClick r:id="rId4"/>
              </a:rPr>
              <a:t>C-ALT</a:t>
            </a:r>
            <a:r>
              <a:rPr lang="en-US" sz="900" dirty="0"/>
              <a:t>), CSU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/>
            <a:r>
              <a:rPr lang="en-US" sz="900" dirty="0"/>
              <a:t>Technology Enhanced Teaching and Learning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Reading</a:t>
            </a:r>
          </a:p>
          <a:p>
            <a:pPr lvl="1" fontAlgn="base"/>
            <a:r>
              <a:rPr lang="en-US" sz="900" dirty="0"/>
              <a:t>Traveling with my family</a:t>
            </a:r>
          </a:p>
          <a:p>
            <a:pPr lvl="1" fontAlgn="base"/>
            <a:r>
              <a:rPr lang="en-US" sz="900" dirty="0"/>
              <a:t>Riding my bicycle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110359"/>
            <a:ext cx="1138721" cy="127106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4" y="3589502"/>
            <a:ext cx="1941699" cy="109220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4" y="3589502"/>
            <a:ext cx="2052145" cy="11543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029648"/>
            <a:ext cx="8312700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Basic Java Programming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Variables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Control Structures (Branching)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Loops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ArrayLists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Inheritance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Polymorphism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Essentially - learning the tool to build basic programs!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Problem Solving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Divide-Conquer-Glue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way to look at the world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Like learning music - programming takes practice, practice, practice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 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1027</Words>
  <Application>Microsoft Macintosh PowerPoint</Application>
  <PresentationFormat>On-screen Show (16:9)</PresentationFormat>
  <Paragraphs>171</Paragraphs>
  <Slides>15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Weekly Announcements! </vt:lpstr>
      <vt:lpstr>Instructor: Who Am I?</vt:lpstr>
      <vt:lpstr>Who Am I?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U-Behavior App and Research</vt:lpstr>
      <vt:lpstr>Asking For Help! 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19</cp:revision>
  <dcterms:modified xsi:type="dcterms:W3CDTF">2021-08-23T15:55:39Z</dcterms:modified>
</cp:coreProperties>
</file>